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1" r:id="rId5"/>
    <p:sldId id="268" r:id="rId6"/>
    <p:sldId id="262" r:id="rId7"/>
    <p:sldId id="265" r:id="rId8"/>
    <p:sldId id="266" r:id="rId9"/>
    <p:sldId id="267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9"/>
    <p:restoredTop sz="94719"/>
  </p:normalViewPr>
  <p:slideViewPr>
    <p:cSldViewPr snapToGrid="0" snapToObjects="1">
      <p:cViewPr varScale="1">
        <p:scale>
          <a:sx n="106" d="100"/>
          <a:sy n="106" d="100"/>
        </p:scale>
        <p:origin x="1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86574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algn="l" defTabSz="563541">
              <a:lnSpc>
                <a:spcPct val="100000"/>
              </a:lnSpc>
              <a:spcBef>
                <a:spcPts val="0"/>
              </a:spcBef>
              <a:buSzTx/>
              <a:buNone/>
              <a:defRPr sz="2304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1854200"/>
            <a:ext cx="11609057" cy="3302000"/>
          </a:xfrm>
          <a:prstGeom prst="rect">
            <a:avLst/>
          </a:prstGeom>
        </p:spPr>
        <p:txBody>
          <a:bodyPr anchor="b"/>
          <a:lstStyle>
            <a:lvl1pPr algn="l">
              <a:defRPr sz="8200" spc="-164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/>
          <a:lstStyle>
            <a:lvl1pPr marL="0" indent="0" algn="l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78089A"/>
                </a:solidFill>
              </a:defRPr>
            </a:lvl1pPr>
            <a:lvl2pPr marL="0" indent="457200" algn="l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78089A"/>
                </a:solidFill>
              </a:defRPr>
            </a:lvl2pPr>
            <a:lvl3pPr marL="0" indent="914400" algn="l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78089A"/>
                </a:solidFill>
              </a:defRPr>
            </a:lvl3pPr>
            <a:lvl4pPr marL="0" indent="1371600" algn="l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78089A"/>
                </a:solidFill>
              </a:defRPr>
            </a:lvl4pPr>
            <a:lvl5pPr marL="0" indent="1828800" algn="l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78089A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000000"/>
                </a:solidFill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999066"/>
            <a:ext cx="11607800" cy="521091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>
                <a:solidFill>
                  <a:srgbClr val="C400FF"/>
                </a:solidFill>
              </a:defRPr>
            </a:lvl1pPr>
            <a:lvl2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>
                <a:solidFill>
                  <a:srgbClr val="C400FF"/>
                </a:solidFill>
              </a:defRPr>
            </a:lvl2pPr>
            <a:lvl3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>
                <a:solidFill>
                  <a:srgbClr val="C400FF"/>
                </a:solidFill>
              </a:defRPr>
            </a:lvl3pPr>
            <a:lvl4pPr marL="0" indent="1371600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>
                <a:solidFill>
                  <a:srgbClr val="C400FF"/>
                </a:solidFill>
              </a:defRPr>
            </a:lvl4pPr>
            <a:lvl5pPr marL="0" indent="1828800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>
                <a:solidFill>
                  <a:srgbClr val="C400FF"/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 algn="l">
              <a:spcBef>
                <a:spcPts val="0"/>
              </a:spcBef>
              <a:buSzTx/>
              <a:buNone/>
              <a:defRPr sz="6000" spc="-119">
                <a:solidFill>
                  <a:srgbClr val="C400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114300" algn="l">
              <a:spcBef>
                <a:spcPts val="0"/>
              </a:spcBef>
              <a:buSzTx/>
              <a:buNone/>
              <a:defRPr sz="6000" spc="-119">
                <a:solidFill>
                  <a:srgbClr val="C400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571500" algn="l">
              <a:spcBef>
                <a:spcPts val="0"/>
              </a:spcBef>
              <a:buSzTx/>
              <a:buNone/>
              <a:defRPr sz="6000" spc="-119">
                <a:solidFill>
                  <a:srgbClr val="C400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1028700" algn="l">
              <a:spcBef>
                <a:spcPts val="0"/>
              </a:spcBef>
              <a:buSzTx/>
              <a:buNone/>
              <a:defRPr sz="6000" spc="-119">
                <a:solidFill>
                  <a:srgbClr val="C400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1485900" algn="l">
              <a:spcBef>
                <a:spcPts val="0"/>
              </a:spcBef>
              <a:buSzTx/>
              <a:buNone/>
              <a:defRPr sz="6000" spc="-119">
                <a:solidFill>
                  <a:srgbClr val="C400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algn="l" defTabSz="563541">
              <a:lnSpc>
                <a:spcPct val="100000"/>
              </a:lnSpc>
              <a:spcBef>
                <a:spcPts val="0"/>
              </a:spcBef>
              <a:buSzTx/>
              <a:buNone/>
              <a:defRPr sz="2304" b="1"/>
            </a:lvl1pPr>
          </a:lstStyle>
          <a:p>
            <a:r>
              <a:t>Attribution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>
            <a:spLocks noGrp="1"/>
          </p:cNvSpPr>
          <p:nvPr>
            <p:ph type="pic" idx="21"/>
          </p:nvPr>
        </p:nvSpPr>
        <p:spPr>
          <a:xfrm>
            <a:off x="-3860800" y="701538"/>
            <a:ext cx="12539868" cy="83599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Hot-air balloons viewed from below against a blue sky"/>
          <p:cNvSpPr>
            <a:spLocks noGrp="1"/>
          </p:cNvSpPr>
          <p:nvPr>
            <p:ph type="pic" sz="quarter" idx="22"/>
          </p:nvPr>
        </p:nvSpPr>
        <p:spPr>
          <a:xfrm>
            <a:off x="6534860" y="698500"/>
            <a:ext cx="5967580" cy="3962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Close-up of the top of a hot-air balloon viewed from above"/>
          <p:cNvSpPr>
            <a:spLocks noGrp="1"/>
          </p:cNvSpPr>
          <p:nvPr>
            <p:ph type="pic" sz="quarter" idx="23"/>
          </p:nvPr>
        </p:nvSpPr>
        <p:spPr>
          <a:xfrm>
            <a:off x="6546850" y="5099050"/>
            <a:ext cx="5943600" cy="3962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-air balloons viewed from below against a blue sky"/>
          <p:cNvSpPr>
            <a:spLocks noGrp="1"/>
          </p:cNvSpPr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>
            <a:spLocks noGrp="1"/>
          </p:cNvSpPr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 algn="l">
              <a:defRPr sz="8200" spc="-164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/>
          <a:lstStyle>
            <a:lvl1pPr marL="0" indent="0" algn="l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algn="l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algn="l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algn="l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algn="l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algn="l" defTabSz="563541">
              <a:lnSpc>
                <a:spcPct val="100000"/>
              </a:lnSpc>
              <a:spcBef>
                <a:spcPts val="0"/>
              </a:spcBef>
              <a:buSzTx/>
              <a:buNone/>
              <a:defRPr sz="2304" b="1">
                <a:solidFill>
                  <a:srgbClr val="000000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>
            <a:spLocks noGrp="1"/>
          </p:cNvSpPr>
          <p:nvPr>
            <p:ph type="pic" idx="21"/>
          </p:nvPr>
        </p:nvSpPr>
        <p:spPr>
          <a:xfrm>
            <a:off x="4546600" y="692534"/>
            <a:ext cx="12591254" cy="83625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algn="l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000000"/>
                </a:solidFill>
              </a:defRPr>
            </a:lvl1pPr>
            <a:lvl2pPr marL="0" indent="457200" algn="l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000000"/>
                </a:solidFill>
              </a:defRPr>
            </a:lvl2pPr>
            <a:lvl3pPr marL="0" indent="914400" algn="l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000000"/>
                </a:solidFill>
              </a:defRPr>
            </a:lvl3pPr>
            <a:lvl4pPr marL="0" indent="1371600" algn="l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000000"/>
                </a:solidFill>
              </a:defRPr>
            </a:lvl4pPr>
            <a:lvl5pPr marL="0" indent="1828800" algn="l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000000"/>
                </a:solidFill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C400FF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algn="l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000000"/>
                </a:solidFill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89358"/>
          <a:lstStyle>
            <a:lvl1pPr algn="l"/>
            <a:lvl2pPr algn="l"/>
            <a:lvl3pPr algn="l"/>
            <a:lvl4pPr algn="l"/>
            <a:lvl5pPr algn="l"/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Hot-air balloons viewed from below against a blue sky"/>
          <p:cNvSpPr>
            <a:spLocks noGrp="1"/>
          </p:cNvSpPr>
          <p:nvPr>
            <p:ph type="pic" idx="21"/>
          </p:nvPr>
        </p:nvSpPr>
        <p:spPr>
          <a:xfrm>
            <a:off x="3797300" y="698500"/>
            <a:ext cx="12585470" cy="8356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400FF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algn="l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000000"/>
                </a:solidFill>
              </a:defRPr>
            </a:lvl1pPr>
          </a:lstStyle>
          <a:p>
            <a:r>
              <a:t>Slide Subtitle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>
            <a:lvl1pPr algn="l"/>
            <a:lvl2pPr algn="l"/>
            <a:lvl3pPr algn="l"/>
            <a:lvl4pPr algn="l"/>
            <a:lvl5pPr algn="l"/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 algn="l">
              <a:defRPr sz="8200" b="0" spc="-164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400FF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algn="l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000000"/>
                </a:solidFill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400FF"/>
                </a:solidFill>
              </a:defRPr>
            </a:lvl1pPr>
          </a:lstStyle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algn="l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000000"/>
                </a:solidFill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algn="l">
              <a:spcBef>
                <a:spcPts val="1300"/>
              </a:spcBef>
              <a:buSzTx/>
              <a:buNone/>
              <a:defRPr sz="3800" spc="-38">
                <a:solidFill>
                  <a:srgbClr val="000000"/>
                </a:solidFill>
              </a:defRPr>
            </a:lvl1pPr>
            <a:lvl2pPr marL="0" indent="457200" algn="l">
              <a:spcBef>
                <a:spcPts val="1300"/>
              </a:spcBef>
              <a:buSzTx/>
              <a:buNone/>
              <a:defRPr sz="3800" spc="-38">
                <a:solidFill>
                  <a:srgbClr val="000000"/>
                </a:solidFill>
              </a:defRPr>
            </a:lvl2pPr>
            <a:lvl3pPr marL="0" indent="914400" algn="l">
              <a:spcBef>
                <a:spcPts val="1300"/>
              </a:spcBef>
              <a:buSzTx/>
              <a:buNone/>
              <a:defRPr sz="3800" spc="-38">
                <a:solidFill>
                  <a:srgbClr val="000000"/>
                </a:solidFill>
              </a:defRPr>
            </a:lvl3pPr>
            <a:lvl4pPr marL="0" indent="1371600" algn="l">
              <a:spcBef>
                <a:spcPts val="1300"/>
              </a:spcBef>
              <a:buSzTx/>
              <a:buNone/>
              <a:defRPr sz="3800" spc="-38">
                <a:solidFill>
                  <a:srgbClr val="000000"/>
                </a:solidFill>
              </a:defRPr>
            </a:lvl4pPr>
            <a:lvl5pPr marL="0" indent="1828800" algn="l">
              <a:spcBef>
                <a:spcPts val="1300"/>
              </a:spcBef>
              <a:buSzTx/>
              <a:buNone/>
              <a:defRPr sz="3800" spc="-38">
                <a:solidFill>
                  <a:srgbClr val="000000"/>
                </a:solidFill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173393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78089A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173393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78089A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173393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78089A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173393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78089A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173393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78089A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173393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78089A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173393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78089A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173393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78089A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173393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78089A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1000" marR="0" indent="-381000" algn="ctr" defTabSz="173393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762000" marR="0" indent="-381000" algn="ctr" defTabSz="173393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143000" marR="0" indent="-381000" algn="ctr" defTabSz="173393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524000" marR="0" indent="-381000" algn="ctr" defTabSz="173393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1905000" marR="0" indent="-381000" algn="ctr" defTabSz="173393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2286000" marR="0" indent="-381000" algn="ctr" defTabSz="173393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2667000" marR="0" indent="-381000" algn="ctr" defTabSz="173393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3048000" marR="0" indent="-381000" algn="ctr" defTabSz="173393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3429000" marR="0" indent="-381000" algn="ctr" defTabSz="173393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Yu%2C+X" TargetMode="External"/><Relationship Id="rId2" Type="http://schemas.openxmlformats.org/officeDocument/2006/relationships/hyperlink" Target="https://arxiv.org/search/cs?searchtype=author&amp;query=Opazo%2C+C+R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search/cs?searchtype=author&amp;query=Li%2C+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indspark ’22 | GRI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Mindspark ’22 | GRIDS</a:t>
            </a:r>
          </a:p>
        </p:txBody>
      </p:sp>
      <p:sp>
        <p:nvSpPr>
          <p:cNvPr id="152" name="Zoom ASL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Zoom ASL</a:t>
            </a:r>
          </a:p>
        </p:txBody>
      </p:sp>
      <p:sp>
        <p:nvSpPr>
          <p:cNvPr id="153" name="Team FortKnights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400FF"/>
                </a:solidFill>
              </a:defRPr>
            </a:lvl1pPr>
          </a:lstStyle>
          <a:p>
            <a:r>
              <a:rPr dirty="0"/>
              <a:t>Team </a:t>
            </a:r>
            <a:r>
              <a:rPr dirty="0" err="1"/>
              <a:t>FortKnights</a:t>
            </a:r>
            <a:endParaRPr lang="en-US" dirty="0"/>
          </a:p>
          <a:p>
            <a:r>
              <a:rPr lang="en-US" sz="2000" b="0" i="1" dirty="0">
                <a:solidFill>
                  <a:srgbClr val="FFFFFF"/>
                </a:solidFill>
              </a:rPr>
              <a:t>Convert ASL from Webcam Video to Text – Text to Speech – Speech Transcription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Zoom ASL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16590">
              <a:defRPr sz="5940" spc="-118"/>
            </a:lvl1pPr>
          </a:lstStyle>
          <a:p>
            <a:r>
              <a:t>Zoom ASL?</a:t>
            </a:r>
          </a:p>
        </p:txBody>
      </p:sp>
      <p:pic>
        <p:nvPicPr>
          <p:cNvPr id="156" name="Group 19.png" descr="Group 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799761"/>
            <a:ext cx="10883900" cy="796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53C8E4-BD89-2F46-8C7B-28FB6B7AC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" y="0"/>
            <a:ext cx="12996822" cy="9753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57.1% of deaf people were employed in 2019[1]…"/>
          <p:cNvSpPr txBox="1">
            <a:spLocks noGrp="1"/>
          </p:cNvSpPr>
          <p:nvPr>
            <p:ph type="body" sz="half" idx="1"/>
          </p:nvPr>
        </p:nvSpPr>
        <p:spPr>
          <a:xfrm>
            <a:off x="698500" y="1738806"/>
            <a:ext cx="5847692" cy="6096001"/>
          </a:xfrm>
          <a:prstGeom prst="rect">
            <a:avLst/>
          </a:prstGeom>
        </p:spPr>
        <p:txBody>
          <a:bodyPr/>
          <a:lstStyle/>
          <a:p>
            <a:pPr marL="271272" indent="-271272" algn="l" defTabSz="1543197">
              <a:spcBef>
                <a:spcPts val="2800"/>
              </a:spcBef>
              <a:defRPr sz="2136"/>
            </a:pPr>
            <a:r>
              <a:rPr dirty="0"/>
              <a:t>57.1% of deaf people were employed in 2019</a:t>
            </a:r>
            <a:r>
              <a:rPr sz="1068" baseline="106906" dirty="0"/>
              <a:t>[1]</a:t>
            </a:r>
          </a:p>
          <a:p>
            <a:pPr marL="271272" indent="-271272" algn="l" defTabSz="1543197">
              <a:spcBef>
                <a:spcPts val="2800"/>
              </a:spcBef>
              <a:defRPr sz="2136"/>
            </a:pPr>
            <a:r>
              <a:rPr dirty="0"/>
              <a:t>Closed captions or Communication Access Real-Time Transcriber for Deaf and Hard-of-Hearing</a:t>
            </a:r>
          </a:p>
          <a:p>
            <a:pPr marL="271272" indent="-271272" algn="l" defTabSz="1543197">
              <a:spcBef>
                <a:spcPts val="2800"/>
              </a:spcBef>
              <a:defRPr sz="2136"/>
            </a:pPr>
            <a:r>
              <a:rPr dirty="0"/>
              <a:t>Pin and Spotlight to place a sign language interpreter alongside the presenter.</a:t>
            </a:r>
          </a:p>
          <a:p>
            <a:pPr marL="271272" indent="-271272" algn="l" defTabSz="1543197">
              <a:spcBef>
                <a:spcPts val="2800"/>
              </a:spcBef>
              <a:defRPr sz="2136"/>
            </a:pPr>
            <a:r>
              <a:rPr dirty="0"/>
              <a:t>“On my team, I'm the only deaf employee,” said Adams. “Now that we are working remotely, I have an interpreter who can be available for scheduled meetings. If something is last minute and I don't have access to an interpreter, I will use the auto caption feature to help me keep up with the conversation, then I'll follow up if there's anything I need to clarify.” </a:t>
            </a:r>
            <a:r>
              <a:rPr sz="1068" baseline="106906" dirty="0"/>
              <a:t>[2]</a:t>
            </a:r>
          </a:p>
        </p:txBody>
      </p:sp>
      <p:sp>
        <p:nvSpPr>
          <p:cNvPr id="162" name="What do we have today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16590">
              <a:defRPr sz="5940" spc="-118">
                <a:solidFill>
                  <a:srgbClr val="C400FF"/>
                </a:solidFill>
              </a:defRPr>
            </a:lvl1pPr>
          </a:lstStyle>
          <a:p>
            <a:r>
              <a:rPr dirty="0"/>
              <a:t>What do we have today?</a:t>
            </a:r>
          </a:p>
        </p:txBody>
      </p:sp>
      <p:sp>
        <p:nvSpPr>
          <p:cNvPr id="163" name="1 NDC, Deaf People and Employment in the United States: 2019 2 https://www.nationaldeafcenter.org/news/deaf-work-during-pandemic-making-gains-flexibility-optimism-and-resilience"/>
          <p:cNvSpPr txBox="1"/>
          <p:nvPr/>
        </p:nvSpPr>
        <p:spPr>
          <a:xfrm>
            <a:off x="504507" y="9131588"/>
            <a:ext cx="6929248" cy="387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3200"/>
              </a:spcBef>
              <a:defRPr sz="1000">
                <a:solidFill>
                  <a:srgbClr val="FFFFFF"/>
                </a:solidFill>
              </a:defRPr>
            </a:pPr>
            <a:r>
              <a:rPr baseline="31999"/>
              <a:t>1</a:t>
            </a:r>
            <a:r>
              <a:t> NDC, Deaf People and Employment in the United States: 2019</a:t>
            </a:r>
            <a:br/>
            <a:r>
              <a:rPr baseline="31999"/>
              <a:t>2 </a:t>
            </a:r>
            <a:r>
              <a:t>https://www.nationaldeafcenter.org/news/deaf-work-during-pandemic-making-gains-flexibility-optimism-and-resilience</a:t>
            </a:r>
          </a:p>
        </p:txBody>
      </p:sp>
      <p:pic>
        <p:nvPicPr>
          <p:cNvPr id="164" name="Screen Shot 2022-04-16 at 4.26.49 AM.png" descr="Screen Shot 2022-04-16 at 4.26.4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198" y="2688059"/>
            <a:ext cx="5366721" cy="339868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Fig: Percentage of Deaf People in the Workforce in 2019"/>
          <p:cNvSpPr txBox="1"/>
          <p:nvPr/>
        </p:nvSpPr>
        <p:spPr>
          <a:xfrm>
            <a:off x="7157490" y="6380382"/>
            <a:ext cx="5202429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r>
              <a:t>Fig: Percentage of Deaf People in the Workforce in 2019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ose Detection + Palm Landmark detection:…"/>
          <p:cNvSpPr txBox="1">
            <a:spLocks noGrp="1"/>
          </p:cNvSpPr>
          <p:nvPr>
            <p:ph type="body" idx="1"/>
          </p:nvPr>
        </p:nvSpPr>
        <p:spPr>
          <a:xfrm>
            <a:off x="698500" y="1456267"/>
            <a:ext cx="11607800" cy="759883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sz="2000" dirty="0"/>
              <a:t>Pose Detection + Palm Landmark detection: </a:t>
            </a:r>
          </a:p>
          <a:p>
            <a:pPr lvl="1" algn="just"/>
            <a:r>
              <a:rPr sz="2000" dirty="0"/>
              <a:t>Trained with WLASL</a:t>
            </a:r>
            <a:r>
              <a:rPr lang="en-US" sz="2000" dirty="0"/>
              <a:t> (Word-level ASL)</a:t>
            </a:r>
            <a:r>
              <a:rPr sz="2000" dirty="0"/>
              <a:t> 100 Class (Scalable to 1000*)</a:t>
            </a:r>
            <a:r>
              <a:rPr lang="en-US" sz="2000" dirty="0"/>
              <a:t> processed dataset. Data pipeline flows from Pose detection output, mapping skeleton point locations as a unique signature for glossary of signs</a:t>
            </a:r>
          </a:p>
          <a:p>
            <a:pPr algn="just"/>
            <a:r>
              <a:rPr lang="en-US" sz="2000" dirty="0"/>
              <a:t>Convolutional Neural Network (MS-ALS): Spatial data load, Temporal Load (Optic Flow Computer Vision Library), and Fusion Model.</a:t>
            </a:r>
          </a:p>
          <a:p>
            <a:pPr lvl="1" algn="just"/>
            <a:r>
              <a:rPr lang="en-US" sz="2000" dirty="0"/>
              <a:t>Trained with custom captured Sign language data for 6 classes (Short video clips).</a:t>
            </a:r>
          </a:p>
          <a:p>
            <a:pPr algn="just"/>
            <a:r>
              <a:rPr lang="en-US" sz="2000" dirty="0"/>
              <a:t>ML-API for Speech to Text and Text to speech to facilitate end to end User Experience for the application</a:t>
            </a:r>
          </a:p>
          <a:p>
            <a:pPr algn="just"/>
            <a:r>
              <a:rPr lang="en-US" sz="2000" dirty="0"/>
              <a:t>NLP based pre-trained framework to generate sentences based on sign language keywords	</a:t>
            </a:r>
          </a:p>
          <a:p>
            <a:pPr algn="just"/>
            <a:r>
              <a:rPr lang="en-US" sz="2000" dirty="0"/>
              <a:t>Efficient Streaming solutions to establish Video Endpoints using webcams through local Sockets and Web Sockets. </a:t>
            </a:r>
          </a:p>
          <a:p>
            <a:pPr algn="just"/>
            <a:endParaRPr sz="2000" dirty="0"/>
          </a:p>
        </p:txBody>
      </p:sp>
      <p:sp>
        <p:nvSpPr>
          <p:cNvPr id="174" name="Model Frame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1716590">
              <a:defRPr sz="5940" spc="-118"/>
            </a:lvl1pPr>
          </a:lstStyle>
          <a:p>
            <a:r>
              <a:rPr dirty="0">
                <a:solidFill>
                  <a:srgbClr val="C400FF"/>
                </a:solidFill>
              </a:rPr>
              <a:t>Framework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58E4CE-3F76-ED47-AF15-E78B41E75189}"/>
              </a:ext>
            </a:extLst>
          </p:cNvPr>
          <p:cNvSpPr/>
          <p:nvPr/>
        </p:nvSpPr>
        <p:spPr>
          <a:xfrm>
            <a:off x="4418276" y="367076"/>
            <a:ext cx="4785756" cy="348813"/>
          </a:xfrm>
          <a:prstGeom prst="rect">
            <a:avLst/>
          </a:prstGeom>
          <a:solidFill>
            <a:schemeClr val="bg1">
              <a:lumMod val="10000"/>
              <a:lumOff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Word-Level American Sign Language Dataset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D0A13B-D371-0A48-8AB5-4E64E38A950A}"/>
              </a:ext>
            </a:extLst>
          </p:cNvPr>
          <p:cNvSpPr/>
          <p:nvPr/>
        </p:nvSpPr>
        <p:spPr>
          <a:xfrm>
            <a:off x="647203" y="1165555"/>
            <a:ext cx="5041735" cy="1088136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Large Number of Classes (2000) and in total 25000+ Videos of 4-5s each @24-30fps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Training Deep CNN and Optimizing is too complex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98A25-B3CE-784B-9E25-3B8C12FE5DC1}"/>
              </a:ext>
            </a:extLst>
          </p:cNvPr>
          <p:cNvSpPr txBox="1"/>
          <p:nvPr/>
        </p:nvSpPr>
        <p:spPr>
          <a:xfrm>
            <a:off x="547580" y="735642"/>
            <a:ext cx="217318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Roadblock Faced  #1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FA94A4-E67E-A14F-9482-D4FB21A4D7CF}"/>
              </a:ext>
            </a:extLst>
          </p:cNvPr>
          <p:cNvSpPr/>
          <p:nvPr/>
        </p:nvSpPr>
        <p:spPr>
          <a:xfrm>
            <a:off x="7538845" y="1179168"/>
            <a:ext cx="5038344" cy="108747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Videos Path were deprecated and creating a scraper using </a:t>
            </a: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Youtube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-dl didn’t work efficiently to generate required data even for 5 datapoints for 10 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F24E9-30F5-7A45-B5F4-3E131F8A0C69}"/>
              </a:ext>
            </a:extLst>
          </p:cNvPr>
          <p:cNvSpPr txBox="1"/>
          <p:nvPr/>
        </p:nvSpPr>
        <p:spPr>
          <a:xfrm>
            <a:off x="7434935" y="808103"/>
            <a:ext cx="217318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Roadblock Faced  #2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439850-116C-8D42-9B27-9C4F7FB08FB5}"/>
              </a:ext>
            </a:extLst>
          </p:cNvPr>
          <p:cNvSpPr/>
          <p:nvPr/>
        </p:nvSpPr>
        <p:spPr>
          <a:xfrm>
            <a:off x="647203" y="2730313"/>
            <a:ext cx="5041735" cy="84125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Pre-trained models were not available for use for customization and tuning. Preprocessed </a:t>
            </a: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OpenPose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-ASL data was available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20DF55-589F-0E4A-A992-61F30E45D570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3168071" y="2253691"/>
            <a:ext cx="0" cy="4766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393C23C-600F-3042-A54A-8356F124818A}"/>
              </a:ext>
            </a:extLst>
          </p:cNvPr>
          <p:cNvSpPr/>
          <p:nvPr/>
        </p:nvSpPr>
        <p:spPr>
          <a:xfrm>
            <a:off x="7538845" y="2730312"/>
            <a:ext cx="5038344" cy="84124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Custom Dataset was recorded during the hackathon for 6 Subjects for 6 Different Sign Gestures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2739D6-BE74-3C41-9031-11D24A9A1E13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10058017" y="2266645"/>
            <a:ext cx="0" cy="463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629DE56-C1E0-B940-88AF-1A6A1928AD4B}"/>
              </a:ext>
            </a:extLst>
          </p:cNvPr>
          <p:cNvSpPr txBox="1"/>
          <p:nvPr/>
        </p:nvSpPr>
        <p:spPr>
          <a:xfrm>
            <a:off x="3752111" y="3587389"/>
            <a:ext cx="196536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Course Correction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09F25D-F94F-BA4A-8A35-F7425919FF90}"/>
              </a:ext>
            </a:extLst>
          </p:cNvPr>
          <p:cNvSpPr/>
          <p:nvPr/>
        </p:nvSpPr>
        <p:spPr>
          <a:xfrm>
            <a:off x="647203" y="4565978"/>
            <a:ext cx="5041735" cy="133369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Use Preprocessed Feature data to Train Sign Language translator Transformer Network for 100 Classes. Include a pretrained Sentence Generator in the pipeline to get whole sentences from predicted keywords from signs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2DD9CB-EB71-2444-964B-110115373C0A}"/>
              </a:ext>
            </a:extLst>
          </p:cNvPr>
          <p:cNvSpPr/>
          <p:nvPr/>
        </p:nvSpPr>
        <p:spPr>
          <a:xfrm>
            <a:off x="7538845" y="4567980"/>
            <a:ext cx="5038344" cy="133502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Train CNN Framework with Optic Flow Inpu</a:t>
            </a:r>
            <a:r>
              <a:rPr lang="en-US" dirty="0">
                <a:solidFill>
                  <a:srgbClr val="00206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 across consecutive frames for Temporal Option and Individual frames for Spatial Option and a Fused model 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F37ECC-1F07-6F4B-AC49-49C160CD9E55}"/>
              </a:ext>
            </a:extLst>
          </p:cNvPr>
          <p:cNvSpPr txBox="1"/>
          <p:nvPr/>
        </p:nvSpPr>
        <p:spPr>
          <a:xfrm>
            <a:off x="7508614" y="3590050"/>
            <a:ext cx="196536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Course Correction 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A876D6-BC4A-8548-B19B-A072F8EBF6FB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>
            <a:off x="3168071" y="3571569"/>
            <a:ext cx="0" cy="994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9B1E8A-57A9-EA4F-A002-8393449DADD6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10058017" y="3571560"/>
            <a:ext cx="0" cy="9964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995D058-4742-F34E-AE73-532FE6370983}"/>
              </a:ext>
            </a:extLst>
          </p:cNvPr>
          <p:cNvSpPr/>
          <p:nvPr/>
        </p:nvSpPr>
        <p:spPr>
          <a:xfrm>
            <a:off x="3915060" y="7458726"/>
            <a:ext cx="5041735" cy="59503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Create Socket Pipelines to stream from Webca</a:t>
            </a:r>
            <a:r>
              <a:rPr lang="en-US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m Client to Server and Run Inference On Server End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BC6DF7-E32F-234F-9194-9E5E2F132AFD}"/>
              </a:ext>
            </a:extLst>
          </p:cNvPr>
          <p:cNvSpPr/>
          <p:nvPr/>
        </p:nvSpPr>
        <p:spPr>
          <a:xfrm>
            <a:off x="3915060" y="6790143"/>
            <a:ext cx="5041735" cy="59503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Additional Feature to Process Text-Audio/ Audio-Text using Google API’s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DA0B25-AB94-5B41-9A55-7C2C133C3F32}"/>
              </a:ext>
            </a:extLst>
          </p:cNvPr>
          <p:cNvSpPr/>
          <p:nvPr/>
        </p:nvSpPr>
        <p:spPr>
          <a:xfrm>
            <a:off x="3915059" y="8534128"/>
            <a:ext cx="5041735" cy="348813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Holistic Application end points for Zoom ASL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6E42B8-AE3E-8A40-8620-431B1A213C89}"/>
              </a:ext>
            </a:extLst>
          </p:cNvPr>
          <p:cNvCxnSpPr>
            <a:cxnSpLocks/>
            <a:stCxn id="17" idx="2"/>
            <a:endCxn id="25" idx="1"/>
          </p:cNvCxnSpPr>
          <p:nvPr/>
        </p:nvCxnSpPr>
        <p:spPr>
          <a:xfrm>
            <a:off x="3168071" y="5899676"/>
            <a:ext cx="746989" cy="1187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34D579-11F8-BE4B-AAD2-92AACF0F1EBC}"/>
              </a:ext>
            </a:extLst>
          </p:cNvPr>
          <p:cNvCxnSpPr>
            <a:cxnSpLocks/>
            <a:stCxn id="18" idx="2"/>
            <a:endCxn id="25" idx="3"/>
          </p:cNvCxnSpPr>
          <p:nvPr/>
        </p:nvCxnSpPr>
        <p:spPr>
          <a:xfrm flipH="1">
            <a:off x="8956795" y="5903004"/>
            <a:ext cx="1101222" cy="1184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00FFF07-EE70-1641-AEEF-AE311D59C351}"/>
              </a:ext>
            </a:extLst>
          </p:cNvPr>
          <p:cNvSpPr/>
          <p:nvPr/>
        </p:nvSpPr>
        <p:spPr>
          <a:xfrm>
            <a:off x="394604" y="8954391"/>
            <a:ext cx="3146961" cy="441146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Hackathon Journey!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5FE9BB7C-5C97-F44A-85BD-58CFE0FA1E48}"/>
              </a:ext>
            </a:extLst>
          </p:cNvPr>
          <p:cNvSpPr/>
          <p:nvPr/>
        </p:nvSpPr>
        <p:spPr>
          <a:xfrm>
            <a:off x="6258292" y="8108012"/>
            <a:ext cx="177635" cy="466420"/>
          </a:xfrm>
          <a:prstGeom prst="down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7547922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rototype Wirefra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16590">
              <a:defRPr sz="5940" spc="-118"/>
            </a:lvl1pPr>
          </a:lstStyle>
          <a:p>
            <a:r>
              <a:rPr lang="en-US" dirty="0"/>
              <a:t>Ideal </a:t>
            </a:r>
            <a:r>
              <a:rPr dirty="0"/>
              <a:t>Prototype Wireframe</a:t>
            </a:r>
          </a:p>
        </p:txBody>
      </p:sp>
      <p:pic>
        <p:nvPicPr>
          <p:cNvPr id="177" name="Group 21.png" descr="Group 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767741"/>
            <a:ext cx="10883900" cy="796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E9709B-0E29-5140-B707-0D820FFB1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7" y="0"/>
            <a:ext cx="12859765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1BBE9B-0EEE-4D4A-8317-514588F3D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818"/>
            <a:ext cx="13004800" cy="970596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hank You.">
            <a:extLst>
              <a:ext uri="{FF2B5EF4-FFF2-40B4-BE49-F238E27FC236}">
                <a16:creationId xmlns:a16="http://schemas.microsoft.com/office/drawing/2014/main" id="{B9650ABA-D1BB-4943-820C-1126669781DF}"/>
              </a:ext>
            </a:extLst>
          </p:cNvPr>
          <p:cNvSpPr txBox="1">
            <a:spLocks/>
          </p:cNvSpPr>
          <p:nvPr/>
        </p:nvSpPr>
        <p:spPr>
          <a:xfrm>
            <a:off x="736600" y="4101110"/>
            <a:ext cx="11531600" cy="232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173393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600" b="1" i="0" u="none" strike="noStrike" cap="none" spc="-176" baseline="0">
                <a:solidFill>
                  <a:srgbClr val="C400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173393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600" b="1" i="0" u="none" strike="noStrike" cap="none" spc="-176" baseline="0">
                <a:solidFill>
                  <a:srgbClr val="C400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173393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600" b="1" i="0" u="none" strike="noStrike" cap="none" spc="-176" baseline="0">
                <a:solidFill>
                  <a:srgbClr val="C400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173393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600" b="1" i="0" u="none" strike="noStrike" cap="none" spc="-176" baseline="0">
                <a:solidFill>
                  <a:srgbClr val="C400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173393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600" b="1" i="0" u="none" strike="noStrike" cap="none" spc="-176" baseline="0">
                <a:solidFill>
                  <a:srgbClr val="C400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2286000" marR="0" indent="-381000" algn="ctr" defTabSz="173393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3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2667000" marR="0" indent="-381000" algn="ctr" defTabSz="173393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3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3048000" marR="0" indent="-381000" algn="ctr" defTabSz="173393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3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3429000" marR="0" indent="-381000" algn="ctr" defTabSz="173393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3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 hangingPunct="1"/>
            <a:r>
              <a:rPr lang="en-US" sz="6000" dirty="0"/>
              <a:t>Demo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hank You.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Thank You.</a:t>
            </a:r>
          </a:p>
        </p:txBody>
      </p:sp>
      <p:sp>
        <p:nvSpPr>
          <p:cNvPr id="188" name="Team 14"/>
          <p:cNvSpPr txBox="1">
            <a:spLocks noGrp="1"/>
          </p:cNvSpPr>
          <p:nvPr>
            <p:ph type="body" idx="21"/>
          </p:nvPr>
        </p:nvSpPr>
        <p:spPr>
          <a:xfrm>
            <a:off x="977900" y="6424283"/>
            <a:ext cx="11049000" cy="162543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rPr dirty="0"/>
              <a:t>Team 14</a:t>
            </a:r>
            <a:endParaRPr lang="en-US" dirty="0"/>
          </a:p>
          <a:p>
            <a:r>
              <a:rPr lang="en-US" sz="1600" b="0" i="1" dirty="0"/>
              <a:t>Abhinaav Ramesh, </a:t>
            </a:r>
            <a:r>
              <a:rPr lang="en-US" sz="1600" b="0" i="1" dirty="0" err="1"/>
              <a:t>Cibi</a:t>
            </a:r>
            <a:r>
              <a:rPr lang="en-US" sz="1600" b="0" i="1" dirty="0"/>
              <a:t> Chakravarthy, Amal Jose, </a:t>
            </a:r>
            <a:r>
              <a:rPr lang="en-US" sz="1600" b="0" i="1" dirty="0" err="1"/>
              <a:t>Piwat</a:t>
            </a:r>
            <a:r>
              <a:rPr lang="en-US" sz="1600" b="0" i="1" dirty="0"/>
              <a:t> </a:t>
            </a:r>
            <a:r>
              <a:rPr lang="en-US" sz="1600" b="0" i="1" dirty="0" err="1"/>
              <a:t>Wipahnuruat</a:t>
            </a:r>
            <a:endParaRPr sz="1600" b="0" i="1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618B1-2910-8B46-8AF3-656B77C04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500" y="2339438"/>
            <a:ext cx="11607800" cy="6715661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Word-level Deep Sign Language Recognition from Video: A New Large-scale Dataset and Methods Comparison -Dongxu Li, 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Cristian Rodriguez Opazo</a:t>
            </a:r>
            <a:r>
              <a:rPr lang="en-US" sz="2000" dirty="0"/>
              <a:t>, 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Xin Yu</a:t>
            </a:r>
            <a:r>
              <a:rPr lang="en-US" sz="2000" dirty="0"/>
              <a:t>, </a:t>
            </a: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Hongdong Li</a:t>
            </a:r>
            <a:r>
              <a:rPr lang="en-US" sz="2000" dirty="0"/>
              <a:t>, https://arxiv.org/abs/1910.11006</a:t>
            </a:r>
          </a:p>
          <a:p>
            <a:pPr algn="just"/>
            <a:r>
              <a:rPr lang="en-US" sz="2000" dirty="0"/>
              <a:t>MS-ASL: A Large-Scale Data Set and Benchmark for Understanding American Sign Language, Hamid </a:t>
            </a:r>
            <a:r>
              <a:rPr lang="en-US" sz="2000" dirty="0" err="1"/>
              <a:t>Vaezi</a:t>
            </a:r>
            <a:r>
              <a:rPr lang="en-US" sz="2000" dirty="0"/>
              <a:t> </a:t>
            </a:r>
            <a:r>
              <a:rPr lang="en-US" sz="2000" dirty="0" err="1"/>
              <a:t>Joze</a:t>
            </a:r>
            <a:r>
              <a:rPr lang="en-US" sz="2000" dirty="0"/>
              <a:t>, Oscar Koller, https://export.arxiv.org/pdf/1812.01053</a:t>
            </a:r>
          </a:p>
          <a:p>
            <a:pPr algn="just"/>
            <a:r>
              <a:rPr lang="en-US" sz="2000" dirty="0"/>
              <a:t>Sign Pose-Based Transformer for Word-Level Sign Language Recognition, </a:t>
            </a:r>
            <a:r>
              <a:rPr lang="en-US" sz="2000" dirty="0" err="1"/>
              <a:t>Matyáš</a:t>
            </a:r>
            <a:r>
              <a:rPr lang="en-US" sz="2000" dirty="0"/>
              <a:t> </a:t>
            </a:r>
            <a:r>
              <a:rPr lang="en-US" sz="2000" dirty="0" err="1"/>
              <a:t>Boháček</a:t>
            </a:r>
            <a:r>
              <a:rPr lang="en-US" sz="2000" dirty="0"/>
              <a:t>, Marek </a:t>
            </a:r>
            <a:r>
              <a:rPr lang="en-US" sz="2000" dirty="0" err="1"/>
              <a:t>Hrúz</a:t>
            </a:r>
            <a:endParaRPr lang="en-US" sz="2000" dirty="0"/>
          </a:p>
          <a:p>
            <a:pPr algn="just"/>
            <a:r>
              <a:rPr lang="en-US" sz="2000" dirty="0"/>
              <a:t>https://google.github.io/mediapipe/ </a:t>
            </a:r>
          </a:p>
          <a:p>
            <a:pPr algn="just"/>
            <a:r>
              <a:rPr lang="en-US" sz="2000" dirty="0"/>
              <a:t>https://ai.googleblog.com/2020/02/exploring-transfer-learning-with-t5.html </a:t>
            </a:r>
          </a:p>
          <a:p>
            <a:pPr algn="just"/>
            <a:r>
              <a:rPr lang="en-US" sz="2000" dirty="0"/>
              <a:t>https://fastapi.tiangolo.com/advanced/websockets/ </a:t>
            </a:r>
          </a:p>
          <a:p>
            <a:pPr algn="just"/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358BE8-F941-0945-8757-3BD481B0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13775716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644</Words>
  <Application>Microsoft Macintosh PowerPoint</Application>
  <PresentationFormat>Custom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Helvetica Neue</vt:lpstr>
      <vt:lpstr>Helvetica Neue Medium</vt:lpstr>
      <vt:lpstr>30_BasicColor</vt:lpstr>
      <vt:lpstr>Zoom ASL</vt:lpstr>
      <vt:lpstr>Zoom ASL?</vt:lpstr>
      <vt:lpstr>What do we have today?</vt:lpstr>
      <vt:lpstr>Framework</vt:lpstr>
      <vt:lpstr>PowerPoint Presentation</vt:lpstr>
      <vt:lpstr>Ideal Prototype Wireframe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Zoom ASL</dc:title>
  <cp:lastModifiedBy>Abhinaav Ramesh</cp:lastModifiedBy>
  <cp:revision>7</cp:revision>
  <dcterms:modified xsi:type="dcterms:W3CDTF">2022-04-16T20:50:01Z</dcterms:modified>
</cp:coreProperties>
</file>